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51071F2-A1E0-41DD-8BE3-FC1BA00F44E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23C891A7-BEC8-4912-BAF6-309324EBB651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CCA361EC-B1B2-4962-8CAE-517745254538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BFEE5334-BF40-4DAF-BC42-186074DAF589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614746C2-44B7-47AF-8752-857A036D4291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ADF842C4-1427-426F-BFEA-20BBE1340EAC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62BB0B9B-2C7F-40AC-A69A-A885E97D8C65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1"/>
          <p:cNvSpPr/>
          <p:nvPr/>
        </p:nvSpPr>
        <p:spPr>
          <a:xfrm>
            <a:off x="833040" y="1845720"/>
            <a:ext cx="7477200" cy="24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6562"/>
              </a:lnSpc>
              <a:buNone/>
              <a:tabLst>
                <a:tab algn="l" pos="0"/>
              </a:tabLst>
            </a:pPr>
            <a:r>
              <a:rPr b="0" lang="en-US" sz="5250" spc="-1" strike="noStrike">
                <a:solidFill>
                  <a:srgbClr val="f2f0f4"/>
                </a:solidFill>
                <a:latin typeface="Montserrat"/>
                <a:ea typeface="Montserrat"/>
              </a:rPr>
              <a:t>Unveiling the Biases in Facial Recognition Technology</a:t>
            </a:r>
            <a:endParaRPr b="0" lang="en-US" sz="5250" spc="-1" strike="noStrike">
              <a:latin typeface="Arial"/>
            </a:endParaRPr>
          </a:p>
        </p:txBody>
      </p:sp>
      <p:sp>
        <p:nvSpPr>
          <p:cNvPr id="48" name="Text 2"/>
          <p:cNvSpPr/>
          <p:nvPr/>
        </p:nvSpPr>
        <p:spPr>
          <a:xfrm>
            <a:off x="833040" y="4678560"/>
            <a:ext cx="74772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Explore the challenges and biases associated with facial recognition technology in passport photos. Delve into real-life cases and discuss the broader implications and ethical considerations.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9" name="Text 4"/>
          <p:cNvSpPr/>
          <p:nvPr/>
        </p:nvSpPr>
        <p:spPr>
          <a:xfrm>
            <a:off x="833040" y="5994720"/>
            <a:ext cx="2586240" cy="156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3061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dcd7e5"/>
                </a:solidFill>
                <a:latin typeface="Heebo"/>
              </a:rPr>
              <a:t>Biraj Shrestha</a:t>
            </a:r>
            <a:endParaRPr b="0" lang="en-US" sz="2190" spc="-1" strike="noStrike">
              <a:latin typeface="Arial"/>
            </a:endParaRPr>
          </a:p>
          <a:p>
            <a:pPr>
              <a:lnSpc>
                <a:spcPts val="3061"/>
              </a:lnSpc>
              <a:buNone/>
              <a:tabLst>
                <a:tab algn="l" pos="0"/>
              </a:tabLst>
            </a:pPr>
            <a:endParaRPr b="0" lang="en-US" sz="21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13216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Text 1"/>
          <p:cNvSpPr/>
          <p:nvPr/>
        </p:nvSpPr>
        <p:spPr>
          <a:xfrm>
            <a:off x="2253600" y="590040"/>
            <a:ext cx="10122840" cy="13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244"/>
              </a:lnSpc>
              <a:buNone/>
              <a:tabLst>
                <a:tab algn="l" pos="0"/>
              </a:tabLst>
            </a:pPr>
            <a:r>
              <a:rPr b="0" lang="en-US" sz="4200" spc="-1" strike="noStrike">
                <a:solidFill>
                  <a:srgbClr val="f2f0f4"/>
                </a:solidFill>
                <a:latin typeface="Montserrat"/>
                <a:ea typeface="Montserrat"/>
              </a:rPr>
              <a:t>Case Study: The Rejected Passport Photo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53" name="Text 2"/>
          <p:cNvSpPr/>
          <p:nvPr/>
        </p:nvSpPr>
        <p:spPr>
          <a:xfrm>
            <a:off x="2253600" y="2057760"/>
            <a:ext cx="10122840" cy="6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84"/>
              </a:lnSpc>
              <a:buNone/>
              <a:tabLst>
                <a:tab algn="l" pos="0"/>
              </a:tabLst>
            </a:pPr>
            <a:r>
              <a:rPr b="0" lang="en-US" sz="1679" spc="-1" strike="noStrike">
                <a:solidFill>
                  <a:srgbClr val="dcd7e5"/>
                </a:solidFill>
                <a:latin typeface="Heebo"/>
                <a:ea typeface="Heebo"/>
              </a:rPr>
              <a:t>Discover the compelling story of a 22-year-old New Zealand engineering student whose passport photo was erroneously rejected by facial recognition technology. Unveil the biases and the impact on individuals.</a:t>
            </a:r>
            <a:endParaRPr b="0" lang="en-US" sz="1679" spc="-1" strike="noStrike">
              <a:latin typeface="Arial"/>
            </a:endParaRPr>
          </a:p>
        </p:txBody>
      </p:sp>
      <p:pic>
        <p:nvPicPr>
          <p:cNvPr id="54" name="Image 1" descr="preencoded.png"/>
          <p:cNvPicPr/>
          <p:nvPr/>
        </p:nvPicPr>
        <p:blipFill>
          <a:blip r:embed="rId2"/>
          <a:stretch/>
        </p:blipFill>
        <p:spPr>
          <a:xfrm>
            <a:off x="2253600" y="3269880"/>
            <a:ext cx="3161160" cy="1953360"/>
          </a:xfrm>
          <a:prstGeom prst="rect">
            <a:avLst/>
          </a:prstGeom>
          <a:ln w="0">
            <a:noFill/>
          </a:ln>
        </p:spPr>
      </p:pic>
      <p:sp>
        <p:nvSpPr>
          <p:cNvPr id="55" name="Text 3"/>
          <p:cNvSpPr/>
          <p:nvPr/>
        </p:nvSpPr>
        <p:spPr>
          <a:xfrm>
            <a:off x="2253600" y="5490000"/>
            <a:ext cx="3161160" cy="99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2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2f0f4"/>
                </a:solidFill>
                <a:latin typeface="Montserrat"/>
                <a:ea typeface="Montserrat"/>
              </a:rPr>
              <a:t>A 22-year-old New Zealand engineering student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56" name="Text 4"/>
          <p:cNvSpPr/>
          <p:nvPr/>
        </p:nvSpPr>
        <p:spPr>
          <a:xfrm>
            <a:off x="2253600" y="6616440"/>
            <a:ext cx="31611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84"/>
              </a:lnSpc>
              <a:buNone/>
              <a:tabLst>
                <a:tab algn="l" pos="0"/>
              </a:tabLst>
            </a:pPr>
            <a:r>
              <a:rPr b="0" lang="en-US" sz="1679" spc="-1" strike="noStrike">
                <a:solidFill>
                  <a:srgbClr val="dcd7e5"/>
                </a:solidFill>
                <a:latin typeface="Heebo"/>
                <a:ea typeface="Heebo"/>
              </a:rPr>
              <a:t>Learn how her passport photo was rejected due to flaws in facial recognition technology.</a:t>
            </a:r>
            <a:endParaRPr b="0" lang="en-US" sz="1679" spc="-1" strike="noStrike">
              <a:latin typeface="Arial"/>
            </a:endParaRPr>
          </a:p>
        </p:txBody>
      </p:sp>
      <p:pic>
        <p:nvPicPr>
          <p:cNvPr id="57" name="Image 2" descr="preencoded.png"/>
          <p:cNvPicPr/>
          <p:nvPr/>
        </p:nvPicPr>
        <p:blipFill>
          <a:blip r:embed="rId3"/>
          <a:stretch/>
        </p:blipFill>
        <p:spPr>
          <a:xfrm>
            <a:off x="5734440" y="3269880"/>
            <a:ext cx="3161160" cy="1953360"/>
          </a:xfrm>
          <a:prstGeom prst="rect">
            <a:avLst/>
          </a:prstGeom>
          <a:ln w="0">
            <a:noFill/>
          </a:ln>
        </p:spPr>
      </p:pic>
      <p:sp>
        <p:nvSpPr>
          <p:cNvPr id="58" name="Text 5"/>
          <p:cNvSpPr/>
          <p:nvPr/>
        </p:nvSpPr>
        <p:spPr>
          <a:xfrm>
            <a:off x="5734440" y="5490000"/>
            <a:ext cx="3161160" cy="6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2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2f0f4"/>
                </a:solidFill>
                <a:latin typeface="Montserrat"/>
                <a:ea typeface="Montserrat"/>
              </a:rPr>
              <a:t>Bias in facial recognition systems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59" name="Text 6"/>
          <p:cNvSpPr/>
          <p:nvPr/>
        </p:nvSpPr>
        <p:spPr>
          <a:xfrm>
            <a:off x="5734440" y="6283440"/>
            <a:ext cx="31611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84"/>
              </a:lnSpc>
              <a:buNone/>
              <a:tabLst>
                <a:tab algn="l" pos="0"/>
              </a:tabLst>
            </a:pPr>
            <a:r>
              <a:rPr b="0" lang="en-US" sz="1679" spc="-1" strike="noStrike">
                <a:solidFill>
                  <a:srgbClr val="dcd7e5"/>
                </a:solidFill>
                <a:latin typeface="Heebo"/>
                <a:ea typeface="Heebo"/>
              </a:rPr>
              <a:t>Uncover the underlying challenges that contribute to errors in facial recognition technology.</a:t>
            </a:r>
            <a:endParaRPr b="0" lang="en-US" sz="1679" spc="-1" strike="noStrike">
              <a:latin typeface="Arial"/>
            </a:endParaRPr>
          </a:p>
        </p:txBody>
      </p:sp>
      <p:pic>
        <p:nvPicPr>
          <p:cNvPr id="60" name="Image 3" descr="preencoded.png"/>
          <p:cNvPicPr/>
          <p:nvPr/>
        </p:nvPicPr>
        <p:blipFill>
          <a:blip r:embed="rId4"/>
          <a:stretch/>
        </p:blipFill>
        <p:spPr>
          <a:xfrm>
            <a:off x="9215280" y="3269880"/>
            <a:ext cx="3161160" cy="1953360"/>
          </a:xfrm>
          <a:prstGeom prst="rect">
            <a:avLst/>
          </a:prstGeom>
          <a:ln w="0">
            <a:noFill/>
          </a:ln>
        </p:spPr>
      </p:pic>
      <p:sp>
        <p:nvSpPr>
          <p:cNvPr id="61" name="Text 7"/>
          <p:cNvSpPr/>
          <p:nvPr/>
        </p:nvSpPr>
        <p:spPr>
          <a:xfrm>
            <a:off x="9215280" y="5490000"/>
            <a:ext cx="3161160" cy="99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22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2f0f4"/>
                </a:solidFill>
                <a:latin typeface="Montserrat"/>
                <a:ea typeface="Montserrat"/>
              </a:rPr>
              <a:t>Ethnicity-based errors on dark-skinned women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62" name="Text 8"/>
          <p:cNvSpPr/>
          <p:nvPr/>
        </p:nvSpPr>
        <p:spPr>
          <a:xfrm>
            <a:off x="9215280" y="6616440"/>
            <a:ext cx="31611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84"/>
              </a:lnSpc>
              <a:buNone/>
              <a:tabLst>
                <a:tab algn="l" pos="0"/>
              </a:tabLst>
            </a:pPr>
            <a:r>
              <a:rPr b="0" lang="en-US" sz="1679" spc="-1" strike="noStrike">
                <a:solidFill>
                  <a:srgbClr val="dcd7e5"/>
                </a:solidFill>
                <a:latin typeface="Heebo"/>
                <a:ea typeface="Heebo"/>
              </a:rPr>
              <a:t>Examine the biased outcomes affecting dark-skinned women specifically in the UK.</a:t>
            </a:r>
            <a:endParaRPr b="0" lang="en-US" sz="1679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2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66" name="Text 1"/>
          <p:cNvSpPr/>
          <p:nvPr/>
        </p:nvSpPr>
        <p:spPr>
          <a:xfrm>
            <a:off x="833040" y="865800"/>
            <a:ext cx="930600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f2f0f4"/>
                </a:solidFill>
                <a:latin typeface="Montserrat"/>
                <a:ea typeface="Montserrat"/>
              </a:rPr>
              <a:t>The Impact on Society: Broader Implications</a:t>
            </a:r>
            <a:endParaRPr b="0" lang="en-US" sz="4370" spc="-1" strike="noStrike">
              <a:latin typeface="Arial"/>
            </a:endParaRPr>
          </a:p>
        </p:txBody>
      </p:sp>
      <p:sp>
        <p:nvSpPr>
          <p:cNvPr id="67" name="Text 2"/>
          <p:cNvSpPr/>
          <p:nvPr/>
        </p:nvSpPr>
        <p:spPr>
          <a:xfrm>
            <a:off x="833040" y="2587680"/>
            <a:ext cx="93060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Understand the significance of biased facial recognition systems on society and the potential consequences of relying on flawed technology.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68" name="Shape 3"/>
          <p:cNvSpPr/>
          <p:nvPr/>
        </p:nvSpPr>
        <p:spPr>
          <a:xfrm>
            <a:off x="833040" y="372204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Text 4"/>
          <p:cNvSpPr/>
          <p:nvPr/>
        </p:nvSpPr>
        <p:spPr>
          <a:xfrm>
            <a:off x="1022040" y="3763800"/>
            <a:ext cx="1216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dcd7e5"/>
                </a:solidFill>
                <a:latin typeface="Montserrat"/>
                <a:ea typeface="Montserrat"/>
              </a:rPr>
              <a:t>1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70" name="Text 5"/>
          <p:cNvSpPr/>
          <p:nvPr/>
        </p:nvSpPr>
        <p:spPr>
          <a:xfrm>
            <a:off x="1555200" y="3798360"/>
            <a:ext cx="29257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Societal Implications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71" name="Text 6"/>
          <p:cNvSpPr/>
          <p:nvPr/>
        </p:nvSpPr>
        <p:spPr>
          <a:xfrm>
            <a:off x="1555200" y="4278960"/>
            <a:ext cx="38196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Discover how biased facial recognition can perpetuate discrimination and hinder social inclusion.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72" name="Shape 7"/>
          <p:cNvSpPr/>
          <p:nvPr/>
        </p:nvSpPr>
        <p:spPr>
          <a:xfrm>
            <a:off x="5597640" y="372204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Text 8"/>
          <p:cNvSpPr/>
          <p:nvPr/>
        </p:nvSpPr>
        <p:spPr>
          <a:xfrm>
            <a:off x="5752080" y="3763800"/>
            <a:ext cx="1900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dcd7e5"/>
                </a:solidFill>
                <a:latin typeface="Montserrat"/>
                <a:ea typeface="Montserrat"/>
              </a:rPr>
              <a:t>2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74" name="Text 9"/>
          <p:cNvSpPr/>
          <p:nvPr/>
        </p:nvSpPr>
        <p:spPr>
          <a:xfrm>
            <a:off x="6319440" y="3798360"/>
            <a:ext cx="312372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Ethical Considerations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75" name="Text 10"/>
          <p:cNvSpPr/>
          <p:nvPr/>
        </p:nvSpPr>
        <p:spPr>
          <a:xfrm>
            <a:off x="6319440" y="4278960"/>
            <a:ext cx="381960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Explore the ethical dilemmas surrounding the use of facial recognition technology and its consequences.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76" name="Shape 11"/>
          <p:cNvSpPr/>
          <p:nvPr/>
        </p:nvSpPr>
        <p:spPr>
          <a:xfrm>
            <a:off x="833040" y="609624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Text 12"/>
          <p:cNvSpPr/>
          <p:nvPr/>
        </p:nvSpPr>
        <p:spPr>
          <a:xfrm>
            <a:off x="987840" y="6138000"/>
            <a:ext cx="1900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dcd7e5"/>
                </a:solidFill>
                <a:latin typeface="Montserrat"/>
                <a:ea typeface="Montserrat"/>
              </a:rPr>
              <a:t>3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78" name="Text 13"/>
          <p:cNvSpPr/>
          <p:nvPr/>
        </p:nvSpPr>
        <p:spPr>
          <a:xfrm>
            <a:off x="1555200" y="6172560"/>
            <a:ext cx="35964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Data Security and Privacy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79" name="Text 14"/>
          <p:cNvSpPr/>
          <p:nvPr/>
        </p:nvSpPr>
        <p:spPr>
          <a:xfrm>
            <a:off x="1555200" y="6652800"/>
            <a:ext cx="858384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Discuss the potential risks associated with the misuse of facial recognition data and privacy concerns.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13216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Text 1"/>
          <p:cNvSpPr/>
          <p:nvPr/>
        </p:nvSpPr>
        <p:spPr>
          <a:xfrm>
            <a:off x="2253600" y="586440"/>
            <a:ext cx="10122840" cy="13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244"/>
              </a:lnSpc>
              <a:buNone/>
              <a:tabLst>
                <a:tab algn="l" pos="0"/>
              </a:tabLst>
            </a:pPr>
            <a:r>
              <a:rPr b="0" lang="en-US" sz="4200" spc="-1" strike="noStrike">
                <a:solidFill>
                  <a:srgbClr val="f2f0f4"/>
                </a:solidFill>
                <a:latin typeface="Montserrat"/>
                <a:ea typeface="Montserrat"/>
              </a:rPr>
              <a:t>The Need for Improvement in Facial Recognition Systems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83" name="Text 2"/>
          <p:cNvSpPr/>
          <p:nvPr/>
        </p:nvSpPr>
        <p:spPr>
          <a:xfrm>
            <a:off x="2253600" y="2344320"/>
            <a:ext cx="10122840" cy="6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84"/>
              </a:lnSpc>
              <a:buNone/>
              <a:tabLst>
                <a:tab algn="l" pos="0"/>
              </a:tabLst>
            </a:pPr>
            <a:r>
              <a:rPr b="0" lang="en-US" sz="1679" spc="-1" strike="noStrike">
                <a:solidFill>
                  <a:srgbClr val="dcd7e5"/>
                </a:solidFill>
                <a:latin typeface="Heebo"/>
                <a:ea typeface="Heebo"/>
              </a:rPr>
              <a:t>Highlight the importance of developing fair and accurate facial recognition systems. Address the technological advancements needed to mitigate biases.</a:t>
            </a:r>
            <a:endParaRPr b="0" lang="en-US" sz="1679" spc="-1" strike="noStrike">
              <a:latin typeface="Arial"/>
            </a:endParaRPr>
          </a:p>
        </p:txBody>
      </p:sp>
      <p:sp>
        <p:nvSpPr>
          <p:cNvPr id="84" name="Shape 3"/>
          <p:cNvSpPr/>
          <p:nvPr/>
        </p:nvSpPr>
        <p:spPr>
          <a:xfrm>
            <a:off x="7293960" y="3265920"/>
            <a:ext cx="42120" cy="4376880"/>
          </a:xfrm>
          <a:prstGeom prst="roundRect">
            <a:avLst>
              <a:gd name="adj" fmla="val 225632"/>
            </a:avLst>
          </a:prstGeom>
          <a:solidFill>
            <a:srgbClr val="4817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Shape 4"/>
          <p:cNvSpPr/>
          <p:nvPr/>
        </p:nvSpPr>
        <p:spPr>
          <a:xfrm>
            <a:off x="7554960" y="3650760"/>
            <a:ext cx="745560" cy="42120"/>
          </a:xfrm>
          <a:prstGeom prst="roundRect">
            <a:avLst>
              <a:gd name="adj" fmla="val 225632"/>
            </a:avLst>
          </a:prstGeom>
          <a:solidFill>
            <a:srgbClr val="4817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Shape 5"/>
          <p:cNvSpPr/>
          <p:nvPr/>
        </p:nvSpPr>
        <p:spPr>
          <a:xfrm>
            <a:off x="7075440" y="3432240"/>
            <a:ext cx="479160" cy="479160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3216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Text 6"/>
          <p:cNvSpPr/>
          <p:nvPr/>
        </p:nvSpPr>
        <p:spPr>
          <a:xfrm>
            <a:off x="7257960" y="3472200"/>
            <a:ext cx="11412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146"/>
              </a:lnSpc>
              <a:buNone/>
              <a:tabLst>
                <a:tab algn="l" pos="0"/>
              </a:tabLst>
            </a:pPr>
            <a:r>
              <a:rPr b="0" lang="en-US" sz="2510" spc="-1" strike="noStrike">
                <a:solidFill>
                  <a:srgbClr val="dcd7e5"/>
                </a:solidFill>
                <a:latin typeface="Montserrat"/>
                <a:ea typeface="Montserrat"/>
              </a:rPr>
              <a:t>1</a:t>
            </a:r>
            <a:endParaRPr b="0" lang="en-US" sz="2510" spc="-1" strike="noStrike">
              <a:latin typeface="Arial"/>
            </a:endParaRPr>
          </a:p>
        </p:txBody>
      </p:sp>
      <p:sp>
        <p:nvSpPr>
          <p:cNvPr id="88" name="Text 7"/>
          <p:cNvSpPr/>
          <p:nvPr/>
        </p:nvSpPr>
        <p:spPr>
          <a:xfrm>
            <a:off x="8487360" y="3479040"/>
            <a:ext cx="275796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2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dcd7e5"/>
                </a:solidFill>
                <a:latin typeface="Montserrat"/>
                <a:ea typeface="Montserrat"/>
              </a:rPr>
              <a:t>Enhancing Accuracy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89" name="Text 8"/>
          <p:cNvSpPr/>
          <p:nvPr/>
        </p:nvSpPr>
        <p:spPr>
          <a:xfrm>
            <a:off x="8487360" y="3939480"/>
            <a:ext cx="388908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84"/>
              </a:lnSpc>
              <a:buNone/>
              <a:tabLst>
                <a:tab algn="l" pos="0"/>
              </a:tabLst>
            </a:pPr>
            <a:r>
              <a:rPr b="0" lang="en-US" sz="1679" spc="-1" strike="noStrike">
                <a:solidFill>
                  <a:srgbClr val="dcd7e5"/>
                </a:solidFill>
                <a:latin typeface="Heebo"/>
                <a:ea typeface="Heebo"/>
              </a:rPr>
              <a:t>Investigate the advancements necessary to improve the accuracy of facial recognition technology.</a:t>
            </a:r>
            <a:endParaRPr b="0" lang="en-US" sz="1679" spc="-1" strike="noStrike">
              <a:latin typeface="Arial"/>
            </a:endParaRPr>
          </a:p>
        </p:txBody>
      </p:sp>
      <p:sp>
        <p:nvSpPr>
          <p:cNvPr id="90" name="Shape 9"/>
          <p:cNvSpPr/>
          <p:nvPr/>
        </p:nvSpPr>
        <p:spPr>
          <a:xfrm>
            <a:off x="6329520" y="4716000"/>
            <a:ext cx="745560" cy="42120"/>
          </a:xfrm>
          <a:prstGeom prst="roundRect">
            <a:avLst>
              <a:gd name="adj" fmla="val 225632"/>
            </a:avLst>
          </a:prstGeom>
          <a:solidFill>
            <a:srgbClr val="4817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Shape 10"/>
          <p:cNvSpPr/>
          <p:nvPr/>
        </p:nvSpPr>
        <p:spPr>
          <a:xfrm>
            <a:off x="7075440" y="4497840"/>
            <a:ext cx="479160" cy="479160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3216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 11"/>
          <p:cNvSpPr/>
          <p:nvPr/>
        </p:nvSpPr>
        <p:spPr>
          <a:xfrm>
            <a:off x="7223760" y="4537440"/>
            <a:ext cx="18252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146"/>
              </a:lnSpc>
              <a:buNone/>
              <a:tabLst>
                <a:tab algn="l" pos="0"/>
              </a:tabLst>
            </a:pPr>
            <a:r>
              <a:rPr b="0" lang="en-US" sz="2510" spc="-1" strike="noStrike">
                <a:solidFill>
                  <a:srgbClr val="dcd7e5"/>
                </a:solidFill>
                <a:latin typeface="Montserrat"/>
                <a:ea typeface="Montserrat"/>
              </a:rPr>
              <a:t>2</a:t>
            </a:r>
            <a:endParaRPr b="0" lang="en-US" sz="2510" spc="-1" strike="noStrike">
              <a:latin typeface="Arial"/>
            </a:endParaRPr>
          </a:p>
        </p:txBody>
      </p:sp>
      <p:sp>
        <p:nvSpPr>
          <p:cNvPr id="93" name="Text 12"/>
          <p:cNvSpPr/>
          <p:nvPr/>
        </p:nvSpPr>
        <p:spPr>
          <a:xfrm>
            <a:off x="4012200" y="4544280"/>
            <a:ext cx="213084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ts val="2622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dcd7e5"/>
                </a:solidFill>
                <a:latin typeface="Montserrat"/>
                <a:ea typeface="Montserrat"/>
              </a:rPr>
              <a:t>Reducing Bias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94" name="Text 13"/>
          <p:cNvSpPr/>
          <p:nvPr/>
        </p:nvSpPr>
        <p:spPr>
          <a:xfrm>
            <a:off x="2253600" y="5005080"/>
            <a:ext cx="388908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ts val="2684"/>
              </a:lnSpc>
              <a:buNone/>
              <a:tabLst>
                <a:tab algn="l" pos="0"/>
              </a:tabLst>
            </a:pPr>
            <a:r>
              <a:rPr b="0" lang="en-US" sz="1679" spc="-1" strike="noStrike">
                <a:solidFill>
                  <a:srgbClr val="dcd7e5"/>
                </a:solidFill>
                <a:latin typeface="Heebo"/>
                <a:ea typeface="Heebo"/>
              </a:rPr>
              <a:t>Discuss strategies to minimize biases in facial recognition systems and ensure equal treatment for all.</a:t>
            </a:r>
            <a:endParaRPr b="0" lang="en-US" sz="1679" spc="-1" strike="noStrike">
              <a:latin typeface="Arial"/>
            </a:endParaRPr>
          </a:p>
        </p:txBody>
      </p:sp>
      <p:sp>
        <p:nvSpPr>
          <p:cNvPr id="95" name="Shape 14"/>
          <p:cNvSpPr/>
          <p:nvPr/>
        </p:nvSpPr>
        <p:spPr>
          <a:xfrm>
            <a:off x="7554960" y="5777280"/>
            <a:ext cx="745560" cy="42120"/>
          </a:xfrm>
          <a:prstGeom prst="roundRect">
            <a:avLst>
              <a:gd name="adj" fmla="val 225632"/>
            </a:avLst>
          </a:prstGeom>
          <a:solidFill>
            <a:srgbClr val="48178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Shape 15"/>
          <p:cNvSpPr/>
          <p:nvPr/>
        </p:nvSpPr>
        <p:spPr>
          <a:xfrm>
            <a:off x="7075440" y="5559120"/>
            <a:ext cx="479160" cy="479160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3216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 16"/>
          <p:cNvSpPr/>
          <p:nvPr/>
        </p:nvSpPr>
        <p:spPr>
          <a:xfrm>
            <a:off x="7223760" y="5599080"/>
            <a:ext cx="18252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146"/>
              </a:lnSpc>
              <a:buNone/>
              <a:tabLst>
                <a:tab algn="l" pos="0"/>
              </a:tabLst>
            </a:pPr>
            <a:r>
              <a:rPr b="0" lang="en-US" sz="2510" spc="-1" strike="noStrike">
                <a:solidFill>
                  <a:srgbClr val="dcd7e5"/>
                </a:solidFill>
                <a:latin typeface="Montserrat"/>
                <a:ea typeface="Montserrat"/>
              </a:rPr>
              <a:t>3</a:t>
            </a:r>
            <a:endParaRPr b="0" lang="en-US" sz="2510" spc="-1" strike="noStrike">
              <a:latin typeface="Arial"/>
            </a:endParaRPr>
          </a:p>
        </p:txBody>
      </p:sp>
      <p:sp>
        <p:nvSpPr>
          <p:cNvPr id="98" name="Text 17"/>
          <p:cNvSpPr/>
          <p:nvPr/>
        </p:nvSpPr>
        <p:spPr>
          <a:xfrm>
            <a:off x="8487360" y="5605560"/>
            <a:ext cx="262080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22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dcd7e5"/>
                </a:solidFill>
                <a:latin typeface="Montserrat"/>
                <a:ea typeface="Montserrat"/>
              </a:rPr>
              <a:t>Ethical Frameworks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99" name="Text 18"/>
          <p:cNvSpPr/>
          <p:nvPr/>
        </p:nvSpPr>
        <p:spPr>
          <a:xfrm>
            <a:off x="8487360" y="6066360"/>
            <a:ext cx="3889080" cy="136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684"/>
              </a:lnSpc>
              <a:buNone/>
              <a:tabLst>
                <a:tab algn="l" pos="0"/>
              </a:tabLst>
            </a:pPr>
            <a:r>
              <a:rPr b="0" lang="en-US" sz="1679" spc="-1" strike="noStrike">
                <a:solidFill>
                  <a:srgbClr val="dcd7e5"/>
                </a:solidFill>
                <a:latin typeface="Heebo"/>
                <a:ea typeface="Heebo"/>
              </a:rPr>
              <a:t>Explore the development of ethical guidelines to govern the use and implementation of facial recognition technology.</a:t>
            </a:r>
            <a:endParaRPr b="0" lang="en-US" sz="1679" spc="-1" strike="noStrike">
              <a:latin typeface="Arial"/>
            </a:endParaRPr>
          </a:p>
        </p:txBody>
      </p:sp>
      <p:pic>
        <p:nvPicPr>
          <p:cNvPr id="100" name="Image 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0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Text 1"/>
          <p:cNvSpPr/>
          <p:nvPr/>
        </p:nvSpPr>
        <p:spPr>
          <a:xfrm>
            <a:off x="2037960" y="1476720"/>
            <a:ext cx="1055412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f2f0f4"/>
                </a:solidFill>
                <a:latin typeface="Montserrat"/>
                <a:ea typeface="Montserrat"/>
              </a:rPr>
              <a:t>Encouraging Awareness and Dialogue</a:t>
            </a:r>
            <a:endParaRPr b="0" lang="en-US" sz="4370" spc="-1" strike="noStrike">
              <a:latin typeface="Arial"/>
            </a:endParaRPr>
          </a:p>
        </p:txBody>
      </p:sp>
      <p:sp>
        <p:nvSpPr>
          <p:cNvPr id="104" name="Text 2"/>
          <p:cNvSpPr/>
          <p:nvPr/>
        </p:nvSpPr>
        <p:spPr>
          <a:xfrm>
            <a:off x="2037960" y="3309840"/>
            <a:ext cx="1055412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Emphasize the importance of raising awareness about facial recognition biases and advocate for open discussions to address these challenges collectively.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05" name="Text 3"/>
          <p:cNvSpPr/>
          <p:nvPr/>
        </p:nvSpPr>
        <p:spPr>
          <a:xfrm>
            <a:off x="2037960" y="4492800"/>
            <a:ext cx="389340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f2f0f4"/>
                </a:solidFill>
                <a:latin typeface="Montserrat"/>
                <a:ea typeface="Montserrat"/>
              </a:rPr>
              <a:t>Education &amp; Awareness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106" name="Text 4"/>
          <p:cNvSpPr/>
          <p:nvPr/>
        </p:nvSpPr>
        <p:spPr>
          <a:xfrm>
            <a:off x="2037960" y="5131440"/>
            <a:ext cx="50058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Promote educational initiatives to increase public understanding of facial recognition biases.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07" name="Text 5"/>
          <p:cNvSpPr/>
          <p:nvPr/>
        </p:nvSpPr>
        <p:spPr>
          <a:xfrm>
            <a:off x="7593840" y="4492800"/>
            <a:ext cx="439632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f2f0f4"/>
                </a:solidFill>
                <a:latin typeface="Montserrat"/>
                <a:ea typeface="Montserrat"/>
              </a:rPr>
              <a:t>Cross-Sector Collaboration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108" name="Text 6"/>
          <p:cNvSpPr/>
          <p:nvPr/>
        </p:nvSpPr>
        <p:spPr>
          <a:xfrm>
            <a:off x="7593840" y="5131440"/>
            <a:ext cx="500580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Encourage collaborations between technology experts, policymakers, and civil society to work towards fair and inclusive facial recognition systems.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2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a2c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Text 2"/>
          <p:cNvSpPr/>
          <p:nvPr/>
        </p:nvSpPr>
        <p:spPr>
          <a:xfrm>
            <a:off x="2037960" y="1875240"/>
            <a:ext cx="1055412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f2f0f4"/>
                </a:solidFill>
                <a:latin typeface="Montserrat"/>
                <a:ea typeface="Montserrat"/>
              </a:rPr>
              <a:t>Conclusion: A Path to Inclusion and Fairness</a:t>
            </a:r>
            <a:endParaRPr b="0" lang="en-US" sz="4370" spc="-1" strike="noStrike">
              <a:latin typeface="Arial"/>
            </a:endParaRPr>
          </a:p>
        </p:txBody>
      </p:sp>
      <p:sp>
        <p:nvSpPr>
          <p:cNvPr id="114" name="Text 3"/>
          <p:cNvSpPr/>
          <p:nvPr/>
        </p:nvSpPr>
        <p:spPr>
          <a:xfrm>
            <a:off x="2037960" y="3597120"/>
            <a:ext cx="1055412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Summarize the main points discussed, highlighting the need for action to create a more inclusive and fair technological landscape.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15" name="Shape 4"/>
          <p:cNvSpPr/>
          <p:nvPr/>
        </p:nvSpPr>
        <p:spPr>
          <a:xfrm>
            <a:off x="2037960" y="473148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Text 5"/>
          <p:cNvSpPr/>
          <p:nvPr/>
        </p:nvSpPr>
        <p:spPr>
          <a:xfrm>
            <a:off x="2226960" y="4773240"/>
            <a:ext cx="1216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dcd7e5"/>
                </a:solidFill>
                <a:latin typeface="Montserrat"/>
                <a:ea typeface="Montserrat"/>
              </a:rPr>
              <a:t>1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117" name="Text 6"/>
          <p:cNvSpPr/>
          <p:nvPr/>
        </p:nvSpPr>
        <p:spPr>
          <a:xfrm>
            <a:off x="2760120" y="4807800"/>
            <a:ext cx="2887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dcd7e5"/>
                </a:solidFill>
                <a:latin typeface="Montserrat"/>
                <a:ea typeface="Montserrat"/>
              </a:rPr>
              <a:t>Acknowledge Biases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118" name="Text 7"/>
          <p:cNvSpPr/>
          <p:nvPr/>
        </p:nvSpPr>
        <p:spPr>
          <a:xfrm>
            <a:off x="2760120" y="5288040"/>
            <a:ext cx="444348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Recognize the biases present in facial recognition technology and their impact on individuals and society.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19" name="Shape 8"/>
          <p:cNvSpPr/>
          <p:nvPr/>
        </p:nvSpPr>
        <p:spPr>
          <a:xfrm>
            <a:off x="7426440" y="473544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Text 9"/>
          <p:cNvSpPr/>
          <p:nvPr/>
        </p:nvSpPr>
        <p:spPr>
          <a:xfrm>
            <a:off x="7580880" y="4777200"/>
            <a:ext cx="1900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dcd7e5"/>
                </a:solidFill>
                <a:latin typeface="Montserrat"/>
                <a:ea typeface="Montserrat"/>
              </a:rPr>
              <a:t>2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121" name="Text 10"/>
          <p:cNvSpPr/>
          <p:nvPr/>
        </p:nvSpPr>
        <p:spPr>
          <a:xfrm>
            <a:off x="8148240" y="4807800"/>
            <a:ext cx="444348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dcd7e5"/>
                </a:solidFill>
                <a:latin typeface="Heebo"/>
                <a:ea typeface="Heebo"/>
              </a:rPr>
              <a:t>Advocate for ongoing research, advancements, and conversations to mitigate biases and develop fair facial recognition systems.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  <Words>440</Words>
  <Paragraphs>55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2023-12-28T10:37:51Z</dcterms:created>
  <dc:creator>PptxGenJS</dc:creator>
  <dc:description/>
  <dc:language>en-US</dc:language>
  <cp:lastModifiedBy/>
  <dcterms:modified xsi:type="dcterms:W3CDTF">2024-03-10T19:46:24Z</dcterms:modified>
  <cp:revision>4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Custom</vt:lpwstr>
  </property>
  <property fmtid="{D5CDD505-2E9C-101B-9397-08002B2CF9AE}" pid="4" name="Slides">
    <vt:i4>6</vt:i4>
  </property>
</Properties>
</file>